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9"/>
  </p:notesMasterIdLst>
  <p:handoutMasterIdLst>
    <p:handoutMasterId r:id="rId10"/>
  </p:handoutMasterIdLst>
  <p:sldIdLst>
    <p:sldId id="294" r:id="rId2"/>
    <p:sldId id="282" r:id="rId3"/>
    <p:sldId id="289" r:id="rId4"/>
    <p:sldId id="287" r:id="rId5"/>
    <p:sldId id="260" r:id="rId6"/>
    <p:sldId id="292" r:id="rId7"/>
    <p:sldId id="295" r:id="rId8"/>
  </p:sldIdLst>
  <p:sldSz cx="9144000" cy="6858000" type="screen4x3"/>
  <p:notesSz cx="7102475" cy="10229850"/>
  <p:defaultTextStyle>
    <a:defPPr>
      <a:defRPr lang="de-A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2176B5-3D32-4BE0-99CB-E35416686A3E}">
          <p14:sldIdLst>
            <p14:sldId id="294"/>
          </p14:sldIdLst>
        </p14:section>
        <p14:section name="Introduction" id="{4D5102D3-A1E9-43A9-B127-EF947F63E6B4}">
          <p14:sldIdLst>
            <p14:sldId id="282"/>
            <p14:sldId id="289"/>
            <p14:sldId id="287"/>
          </p14:sldIdLst>
        </p14:section>
        <p14:section name="How it works" id="{EF26AD58-5987-447B-B394-A91BD9BD53C0}">
          <p14:sldIdLst>
            <p14:sldId id="260"/>
            <p14:sldId id="292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2A00"/>
    <a:srgbClr val="4D4D4D"/>
    <a:srgbClr val="5F5F5F"/>
    <a:srgbClr val="B2B2B2"/>
    <a:srgbClr val="FFFF00"/>
    <a:srgbClr val="1C1C1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5475" autoAdjust="0"/>
    <p:restoredTop sz="86402" autoAdjust="0"/>
  </p:normalViewPr>
  <p:slideViewPr>
    <p:cSldViewPr snapToGrid="0">
      <p:cViewPr varScale="1">
        <p:scale>
          <a:sx n="73" d="100"/>
          <a:sy n="73" d="100"/>
        </p:scale>
        <p:origin x="-725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7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7520" cy="51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t" anchorCtr="0" compatLnSpc="1">
            <a:prstTxWarp prst="textNoShape">
              <a:avLst/>
            </a:prstTxWarp>
          </a:bodyPr>
          <a:lstStyle>
            <a:lvl1pPr defTabSz="990811">
              <a:defRPr sz="13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6" y="1"/>
            <a:ext cx="3077519" cy="51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t" anchorCtr="0" compatLnSpc="1">
            <a:prstTxWarp prst="textNoShape">
              <a:avLst/>
            </a:prstTxWarp>
          </a:bodyPr>
          <a:lstStyle>
            <a:lvl1pPr algn="r" defTabSz="990811">
              <a:defRPr sz="13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18525"/>
            <a:ext cx="3077520" cy="5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b" anchorCtr="0" compatLnSpc="1">
            <a:prstTxWarp prst="textNoShape">
              <a:avLst/>
            </a:prstTxWarp>
          </a:bodyPr>
          <a:lstStyle>
            <a:lvl1pPr defTabSz="990811">
              <a:defRPr sz="13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6" y="9718525"/>
            <a:ext cx="3077519" cy="5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b" anchorCtr="0" compatLnSpc="1">
            <a:prstTxWarp prst="textNoShape">
              <a:avLst/>
            </a:prstTxWarp>
          </a:bodyPr>
          <a:lstStyle>
            <a:lvl1pPr algn="r" defTabSz="990811">
              <a:defRPr sz="1300" smtClean="0"/>
            </a:lvl1pPr>
          </a:lstStyle>
          <a:p>
            <a:pPr>
              <a:defRPr/>
            </a:pPr>
            <a:fld id="{519CDA93-F0E0-485F-8FC7-E6EDA2A7857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5124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7520" cy="51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t" anchorCtr="0" compatLnSpc="1">
            <a:prstTxWarp prst="textNoShape">
              <a:avLst/>
            </a:prstTxWarp>
          </a:bodyPr>
          <a:lstStyle>
            <a:lvl1pPr defTabSz="990811">
              <a:defRPr sz="13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6" y="1"/>
            <a:ext cx="3077519" cy="51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t" anchorCtr="0" compatLnSpc="1">
            <a:prstTxWarp prst="textNoShape">
              <a:avLst/>
            </a:prstTxWarp>
          </a:bodyPr>
          <a:lstStyle>
            <a:lvl1pPr algn="r" defTabSz="990811">
              <a:defRPr sz="13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791" y="4858430"/>
            <a:ext cx="5210894" cy="460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18525"/>
            <a:ext cx="3077520" cy="5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b" anchorCtr="0" compatLnSpc="1">
            <a:prstTxWarp prst="textNoShape">
              <a:avLst/>
            </a:prstTxWarp>
          </a:bodyPr>
          <a:lstStyle>
            <a:lvl1pPr defTabSz="990811">
              <a:defRPr sz="13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6" y="9718525"/>
            <a:ext cx="3077519" cy="5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4" tIns="49512" rIns="99024" bIns="49512" numCol="1" anchor="b" anchorCtr="0" compatLnSpc="1">
            <a:prstTxWarp prst="textNoShape">
              <a:avLst/>
            </a:prstTxWarp>
          </a:bodyPr>
          <a:lstStyle>
            <a:lvl1pPr algn="r" defTabSz="990811">
              <a:defRPr sz="1300" smtClean="0"/>
            </a:lvl1pPr>
          </a:lstStyle>
          <a:p>
            <a:pPr>
              <a:defRPr/>
            </a:pPr>
            <a:fld id="{4350CBBD-C2EA-4325-81D6-BC73CB95DFC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7143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50CBBD-C2EA-4325-81D6-BC73CB95DFC9}" type="slidenum">
              <a:rPr lang="de-AT" smtClean="0"/>
              <a:pPr>
                <a:defRPr/>
              </a:pPr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506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FRC_Logo_mitZusatz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7190" y="34926"/>
            <a:ext cx="987425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50825" y="800102"/>
            <a:ext cx="7759700" cy="3587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268288" y="1155702"/>
            <a:ext cx="7759700" cy="3175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19365" y="800101"/>
            <a:ext cx="41036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000" b="1">
                <a:solidFill>
                  <a:srgbClr val="B02A00"/>
                </a:solidFill>
                <a:latin typeface="Arial" charset="0"/>
              </a:rPr>
              <a:t>EFRC Working Group R&amp;D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250825" y="6381751"/>
            <a:ext cx="8642350" cy="0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12788" y="1981200"/>
            <a:ext cx="7631112" cy="228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28738" y="4071939"/>
            <a:ext cx="6400800" cy="17526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Klicken Sie, um das Untertitelformat zu bearbeiten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305551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05551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05551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1F8ABC-7FCD-4474-9A77-3ED4BB0D18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5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E74F9-730A-4D35-9807-B545E770B36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3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7590" y="349251"/>
            <a:ext cx="1951037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1300" y="349251"/>
            <a:ext cx="5703888" cy="5872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8440B-B764-4C30-B0CF-A7F008C1806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7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20688-4B7D-43EE-88B4-131B840387C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5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4B455-F96A-4A71-9CDD-C377FDD9734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2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5" y="15732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38625" y="15732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449C3-07FC-4D21-A8E4-3ECCB672C68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8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D20B3-C8A8-445D-8857-ED43F9B73EA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0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979A0-099B-40CD-BC06-037B3FF7DC0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4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9A251-6730-4489-A6C1-489724B577A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7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7D3C7-8509-45DE-8FB0-CB37E10547D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3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DB807-3557-4C3E-995C-F2E13119238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349251"/>
            <a:ext cx="77930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73213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pic>
        <p:nvPicPr>
          <p:cNvPr id="1028" name="Picture 11" descr="EFRC_Logo_mitZusatz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7190" y="34926"/>
            <a:ext cx="987425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250825" y="800102"/>
            <a:ext cx="7759700" cy="3587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13"/>
          <p:cNvSpPr>
            <a:spLocks noChangeShapeType="1"/>
          </p:cNvSpPr>
          <p:nvPr/>
        </p:nvSpPr>
        <p:spPr bwMode="auto">
          <a:xfrm flipV="1">
            <a:off x="268288" y="1155702"/>
            <a:ext cx="7759700" cy="3175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14"/>
          <p:cNvSpPr txBox="1">
            <a:spLocks noChangeArrowheads="1"/>
          </p:cNvSpPr>
          <p:nvPr/>
        </p:nvSpPr>
        <p:spPr bwMode="auto">
          <a:xfrm>
            <a:off x="2519365" y="800101"/>
            <a:ext cx="41036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000" b="1">
                <a:solidFill>
                  <a:srgbClr val="B02A00"/>
                </a:solidFill>
                <a:latin typeface="Arial" charset="0"/>
              </a:rPr>
              <a:t>EFRC Working Group R&amp;D</a:t>
            </a:r>
          </a:p>
        </p:txBody>
      </p:sp>
      <p:sp>
        <p:nvSpPr>
          <p:cNvPr id="210960" name="Rectangle 1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96913" y="63722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6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5313" y="63722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6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64313" y="63722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FFCDD109-6D45-4F34-BC11-9BE280DBE1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5" name="Line 19"/>
          <p:cNvSpPr>
            <a:spLocks noChangeShapeType="1"/>
          </p:cNvSpPr>
          <p:nvPr/>
        </p:nvSpPr>
        <p:spPr bwMode="auto">
          <a:xfrm>
            <a:off x="261938" y="6448425"/>
            <a:ext cx="8642350" cy="0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SzPct val="150000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651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B02A00"/>
        </a:buClr>
        <a:buSzPct val="12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534988" indent="379413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FF0066"/>
        </a:buClr>
        <a:defRPr>
          <a:solidFill>
            <a:schemeClr val="tx1"/>
          </a:solidFill>
          <a:latin typeface="+mn-lt"/>
        </a:defRPr>
      </a:lvl3pPr>
      <a:lvl4pPr marL="714375" indent="657225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FF0066"/>
        </a:buClr>
        <a:defRPr>
          <a:solidFill>
            <a:schemeClr val="tx1"/>
          </a:solidFill>
          <a:latin typeface="+mn-lt"/>
        </a:defRPr>
      </a:lvl4pPr>
      <a:lvl5pPr marL="893763" indent="935038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FF0066"/>
        </a:buClr>
        <a:defRPr>
          <a:solidFill>
            <a:schemeClr val="tx1"/>
          </a:solidFill>
          <a:latin typeface="+mn-lt"/>
        </a:defRPr>
      </a:lvl5pPr>
      <a:lvl6pPr marL="1350963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FF0066"/>
        </a:buClr>
        <a:defRPr>
          <a:solidFill>
            <a:schemeClr val="tx1"/>
          </a:solidFill>
          <a:latin typeface="+mn-lt"/>
        </a:defRPr>
      </a:lvl6pPr>
      <a:lvl7pPr marL="1808163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FF0066"/>
        </a:buClr>
        <a:defRPr>
          <a:solidFill>
            <a:schemeClr val="tx1"/>
          </a:solidFill>
          <a:latin typeface="+mn-lt"/>
        </a:defRPr>
      </a:lvl7pPr>
      <a:lvl8pPr marL="2265363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FF0066"/>
        </a:buClr>
        <a:defRPr>
          <a:solidFill>
            <a:schemeClr val="tx1"/>
          </a:solidFill>
          <a:latin typeface="+mn-lt"/>
        </a:defRPr>
      </a:lvl8pPr>
      <a:lvl9pPr marL="2722563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FF0066"/>
        </a:buClr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cip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4000" noProof="0" dirty="0" smtClean="0"/>
              <a:t>Joint Research in the EFRC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endParaRPr lang="en-US" sz="2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noProof="0" dirty="0" smtClean="0"/>
          </a:p>
          <a:p>
            <a:r>
              <a:rPr lang="en-US" noProof="0" dirty="0" smtClean="0"/>
              <a:t>Luzi Valär</a:t>
            </a:r>
          </a:p>
          <a:p>
            <a:r>
              <a:rPr lang="en-US" i="1" noProof="0" dirty="0" smtClean="0"/>
              <a:t>Chairman Working Group R&amp;D</a:t>
            </a:r>
          </a:p>
          <a:p>
            <a:r>
              <a:rPr lang="en-US" u="sng" noProof="0" dirty="0" smtClean="0">
                <a:solidFill>
                  <a:schemeClr val="accent6"/>
                </a:solidFill>
              </a:rPr>
              <a:t>Luzi.valaer@burckhardtcompression.com</a:t>
            </a:r>
            <a:endParaRPr lang="en-US" u="sng" noProof="0" dirty="0" smtClean="0">
              <a:solidFill>
                <a:schemeClr val="accent6"/>
              </a:solidFill>
            </a:endParaRPr>
          </a:p>
          <a:p>
            <a:endParaRPr lang="en-US" noProof="0" dirty="0" smtClean="0"/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1241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1300" y="349251"/>
            <a:ext cx="7717844" cy="457200"/>
          </a:xfrm>
        </p:spPr>
        <p:txBody>
          <a:bodyPr/>
          <a:lstStyle/>
          <a:p>
            <a:r>
              <a:rPr lang="en-US" noProof="0" dirty="0" smtClean="0"/>
              <a:t>Introduction EFRC  - Objectives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6225" y="1573213"/>
            <a:ext cx="8326862" cy="4648200"/>
          </a:xfrm>
        </p:spPr>
        <p:txBody>
          <a:bodyPr/>
          <a:lstStyle/>
          <a:p>
            <a:pPr eaLnBrk="1" hangingPunct="1"/>
            <a:r>
              <a:rPr lang="en-US" sz="2400" noProof="0" dirty="0" smtClean="0"/>
              <a:t>1. Knowledge transfer 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Conferences 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Internet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Student workshops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Training and seminars</a:t>
            </a:r>
          </a:p>
          <a:p>
            <a:pPr eaLnBrk="1" hangingPunct="1"/>
            <a:endParaRPr lang="en-US" noProof="0" dirty="0" smtClean="0"/>
          </a:p>
          <a:p>
            <a:pPr eaLnBrk="1" hangingPunct="1"/>
            <a:r>
              <a:rPr lang="en-US" sz="2400" noProof="0" dirty="0" smtClean="0"/>
              <a:t>2. Standardization work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Improve, extend and develop standards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Facilitate the process of developing international standards</a:t>
            </a:r>
          </a:p>
          <a:p>
            <a:pPr lvl="1" eaLnBrk="1" hangingPunct="1">
              <a:buFontTx/>
              <a:buNone/>
            </a:pPr>
            <a:r>
              <a:rPr lang="en-US" noProof="0" dirty="0" smtClean="0"/>
              <a:t> </a:t>
            </a:r>
          </a:p>
          <a:p>
            <a:pPr eaLnBrk="1" hangingPunct="1"/>
            <a:r>
              <a:rPr lang="en-US" sz="2400" noProof="0" dirty="0" smtClean="0"/>
              <a:t>3. Joint research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Pre-competitive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Aiming at improving the performance of the </a:t>
            </a:r>
            <a:r>
              <a:rPr lang="en-US" noProof="0" dirty="0" err="1" smtClean="0"/>
              <a:t>recip</a:t>
            </a:r>
            <a:endParaRPr lang="en-US" noProof="0" dirty="0" smtClean="0"/>
          </a:p>
          <a:p>
            <a:pPr lvl="1" eaLnBrk="1" hangingPunct="1">
              <a:buFont typeface="Wingdings" pitchFamily="2" charset="2"/>
              <a:buChar char="ü"/>
            </a:pPr>
            <a:r>
              <a:rPr lang="en-US" noProof="0" dirty="0" smtClean="0"/>
              <a:t>Scientific arm of the reciprocating compressor community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en-US" noProof="0" dirty="0" smtClean="0"/>
          </a:p>
          <a:p>
            <a:pPr lvl="1" eaLnBrk="1" hangingPunct="1"/>
            <a:endParaRPr lang="en-US" noProof="0" dirty="0" smtClean="0"/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0067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2" y="349251"/>
            <a:ext cx="7751175" cy="457200"/>
          </a:xfrm>
        </p:spPr>
        <p:txBody>
          <a:bodyPr/>
          <a:lstStyle/>
          <a:p>
            <a:r>
              <a:rPr lang="en-US" noProof="0" dirty="0" smtClean="0"/>
              <a:t>Introduction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418665"/>
            <a:ext cx="7772400" cy="4648200"/>
          </a:xfrm>
        </p:spPr>
        <p:txBody>
          <a:bodyPr/>
          <a:lstStyle/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pPr algn="ctr"/>
            <a:endParaRPr lang="en-US" sz="1400" noProof="0" dirty="0" smtClean="0"/>
          </a:p>
          <a:p>
            <a:pPr algn="ctr"/>
            <a:r>
              <a:rPr lang="en-US" noProof="0" dirty="0" smtClean="0"/>
              <a:t>Precompetitive character of the projects is mandatory</a:t>
            </a:r>
          </a:p>
          <a:p>
            <a:endParaRPr lang="en-US" noProof="0" dirty="0"/>
          </a:p>
        </p:txBody>
      </p:sp>
      <p:sp>
        <p:nvSpPr>
          <p:cNvPr id="9" name="Freeform 8"/>
          <p:cNvSpPr/>
          <p:nvPr/>
        </p:nvSpPr>
        <p:spPr bwMode="auto">
          <a:xfrm>
            <a:off x="1043510" y="2698373"/>
            <a:ext cx="7128990" cy="2833140"/>
          </a:xfrm>
          <a:custGeom>
            <a:avLst/>
            <a:gdLst>
              <a:gd name="connsiteX0" fmla="*/ 0 w 6436659"/>
              <a:gd name="connsiteY0" fmla="*/ 2761130 h 2761130"/>
              <a:gd name="connsiteX1" fmla="*/ 1398495 w 6436659"/>
              <a:gd name="connsiteY1" fmla="*/ 2420471 h 2761130"/>
              <a:gd name="connsiteX2" fmla="*/ 1981200 w 6436659"/>
              <a:gd name="connsiteY2" fmla="*/ 2259106 h 2761130"/>
              <a:gd name="connsiteX3" fmla="*/ 2599765 w 6436659"/>
              <a:gd name="connsiteY3" fmla="*/ 1972236 h 2761130"/>
              <a:gd name="connsiteX4" fmla="*/ 3209365 w 6436659"/>
              <a:gd name="connsiteY4" fmla="*/ 1667436 h 2761130"/>
              <a:gd name="connsiteX5" fmla="*/ 3567953 w 6436659"/>
              <a:gd name="connsiteY5" fmla="*/ 1416424 h 2761130"/>
              <a:gd name="connsiteX6" fmla="*/ 4338918 w 6436659"/>
              <a:gd name="connsiteY6" fmla="*/ 744071 h 2761130"/>
              <a:gd name="connsiteX7" fmla="*/ 4751295 w 6436659"/>
              <a:gd name="connsiteY7" fmla="*/ 358589 h 2761130"/>
              <a:gd name="connsiteX8" fmla="*/ 5360895 w 6436659"/>
              <a:gd name="connsiteY8" fmla="*/ 170330 h 2761130"/>
              <a:gd name="connsiteX9" fmla="*/ 6436659 w 6436659"/>
              <a:gd name="connsiteY9" fmla="*/ 0 h 276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6659" h="2761130">
                <a:moveTo>
                  <a:pt x="0" y="2761130"/>
                </a:moveTo>
                <a:lnTo>
                  <a:pt x="1398495" y="2420471"/>
                </a:lnTo>
                <a:cubicBezTo>
                  <a:pt x="1728695" y="2336800"/>
                  <a:pt x="1780988" y="2333812"/>
                  <a:pt x="1981200" y="2259106"/>
                </a:cubicBezTo>
                <a:cubicBezTo>
                  <a:pt x="2181412" y="2184400"/>
                  <a:pt x="2395071" y="2070848"/>
                  <a:pt x="2599765" y="1972236"/>
                </a:cubicBezTo>
                <a:cubicBezTo>
                  <a:pt x="2804459" y="1873624"/>
                  <a:pt x="3048000" y="1760071"/>
                  <a:pt x="3209365" y="1667436"/>
                </a:cubicBezTo>
                <a:cubicBezTo>
                  <a:pt x="3370730" y="1574801"/>
                  <a:pt x="3379694" y="1570318"/>
                  <a:pt x="3567953" y="1416424"/>
                </a:cubicBezTo>
                <a:cubicBezTo>
                  <a:pt x="3756212" y="1262530"/>
                  <a:pt x="4141694" y="920377"/>
                  <a:pt x="4338918" y="744071"/>
                </a:cubicBezTo>
                <a:cubicBezTo>
                  <a:pt x="4536142" y="567765"/>
                  <a:pt x="4580966" y="454212"/>
                  <a:pt x="4751295" y="358589"/>
                </a:cubicBezTo>
                <a:cubicBezTo>
                  <a:pt x="4921624" y="262966"/>
                  <a:pt x="5080001" y="230095"/>
                  <a:pt x="5360895" y="170330"/>
                </a:cubicBezTo>
                <a:cubicBezTo>
                  <a:pt x="5641789" y="110565"/>
                  <a:pt x="6240930" y="29882"/>
                  <a:pt x="6436659" y="0"/>
                </a:cubicBezTo>
              </a:path>
            </a:pathLst>
          </a:custGeom>
          <a:noFill/>
          <a:ln w="409575" cap="flat" cmpd="sng" algn="ctr">
            <a:gradFill flip="none" rotWithShape="1">
              <a:gsLst>
                <a:gs pos="0">
                  <a:srgbClr val="FFC000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rot="5400000">
            <a:off x="-1152796" y="3526487"/>
            <a:ext cx="4248591" cy="0"/>
          </a:xfrm>
          <a:prstGeom prst="line">
            <a:avLst/>
          </a:prstGeom>
          <a:solidFill>
            <a:srgbClr val="FFCC00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971500" y="5650783"/>
            <a:ext cx="7489040" cy="0"/>
          </a:xfrm>
          <a:prstGeom prst="line">
            <a:avLst/>
          </a:prstGeom>
          <a:solidFill>
            <a:srgbClr val="FFCC00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7596420" y="5866813"/>
            <a:ext cx="792110" cy="1588"/>
          </a:xfrm>
          <a:prstGeom prst="straightConnector1">
            <a:avLst/>
          </a:prstGeom>
          <a:solidFill>
            <a:srgbClr val="FFCC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 rot="16200000">
            <a:off x="-317399" y="3286089"/>
            <a:ext cx="1877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smtClean="0">
                <a:latin typeface="+mj-lt"/>
              </a:rPr>
              <a:t>Technology readiness</a:t>
            </a:r>
            <a:endParaRPr lang="en-GB" sz="140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323410" y="2122293"/>
            <a:ext cx="576080" cy="1588"/>
          </a:xfrm>
          <a:prstGeom prst="straightConnector1">
            <a:avLst/>
          </a:prstGeom>
          <a:solidFill>
            <a:srgbClr val="FFCC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Rectangle 14"/>
          <p:cNvSpPr/>
          <p:nvPr/>
        </p:nvSpPr>
        <p:spPr bwMode="auto">
          <a:xfrm rot="20790771">
            <a:off x="987605" y="5144616"/>
            <a:ext cx="1877129" cy="360051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Explorative research</a:t>
            </a:r>
          </a:p>
        </p:txBody>
      </p:sp>
      <p:sp>
        <p:nvSpPr>
          <p:cNvPr id="16" name="Rectangle 15"/>
          <p:cNvSpPr/>
          <p:nvPr/>
        </p:nvSpPr>
        <p:spPr bwMode="auto">
          <a:xfrm rot="20242520">
            <a:off x="2745488" y="4574705"/>
            <a:ext cx="2061441" cy="360051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GB" sz="1400" dirty="0" smtClean="0">
                <a:latin typeface="+mj-lt"/>
              </a:rPr>
              <a:t>Pre competitive R&amp;D</a:t>
            </a:r>
          </a:p>
        </p:txBody>
      </p:sp>
      <p:sp>
        <p:nvSpPr>
          <p:cNvPr id="17" name="Rectangle 16"/>
          <p:cNvSpPr/>
          <p:nvPr/>
        </p:nvSpPr>
        <p:spPr bwMode="auto">
          <a:xfrm rot="19088180">
            <a:off x="4534381" y="3613176"/>
            <a:ext cx="1800250" cy="360051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GB" sz="1400" smtClean="0">
                <a:latin typeface="+mj-lt"/>
              </a:rPr>
              <a:t>Competitive R&amp;D</a:t>
            </a:r>
          </a:p>
        </p:txBody>
      </p:sp>
      <p:sp>
        <p:nvSpPr>
          <p:cNvPr id="18" name="Rectangle 17"/>
          <p:cNvSpPr/>
          <p:nvPr/>
        </p:nvSpPr>
        <p:spPr bwMode="auto">
          <a:xfrm rot="21148712">
            <a:off x="6243672" y="2672328"/>
            <a:ext cx="1825960" cy="355949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GB" sz="1400" dirty="0" smtClean="0">
                <a:latin typeface="+mj-lt"/>
              </a:rPr>
              <a:t>Deployment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 flipH="1" flipV="1">
            <a:off x="2735745" y="3742517"/>
            <a:ext cx="3816531" cy="0"/>
          </a:xfrm>
          <a:prstGeom prst="line">
            <a:avLst/>
          </a:prstGeom>
          <a:solidFill>
            <a:srgbClr val="FFCC00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971500" y="1978273"/>
            <a:ext cx="3672510" cy="1588"/>
          </a:xfrm>
          <a:prstGeom prst="straightConnector1">
            <a:avLst/>
          </a:prstGeom>
          <a:solidFill>
            <a:srgbClr val="FFCC00"/>
          </a:solidFill>
          <a:ln w="63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 flipH="1" flipV="1">
            <a:off x="6336245" y="3742517"/>
            <a:ext cx="3816531" cy="0"/>
          </a:xfrm>
          <a:prstGeom prst="line">
            <a:avLst/>
          </a:prstGeom>
          <a:solidFill>
            <a:srgbClr val="FFCC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644010" y="1978273"/>
            <a:ext cx="3600500" cy="1588"/>
          </a:xfrm>
          <a:prstGeom prst="straightConnector1">
            <a:avLst/>
          </a:prstGeom>
          <a:solidFill>
            <a:srgbClr val="FFCC00"/>
          </a:solidFill>
          <a:ln w="63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842191" y="1402193"/>
            <a:ext cx="1942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+mj-lt"/>
              </a:rPr>
              <a:t>Pre-competitive phase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12361" y="1402192"/>
            <a:ext cx="1643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+mj-lt"/>
              </a:rPr>
              <a:t>Competitive phase</a:t>
            </a:r>
          </a:p>
          <a:p>
            <a:pPr algn="ctr"/>
            <a:r>
              <a:rPr lang="en-GB" sz="1400" dirty="0" smtClean="0">
                <a:latin typeface="+mj-lt"/>
              </a:rPr>
              <a:t>IP with industry</a:t>
            </a:r>
            <a:endParaRPr lang="en-GB" sz="1400" dirty="0">
              <a:latin typeface="+mj-lt"/>
            </a:endParaRPr>
          </a:p>
        </p:txBody>
      </p:sp>
      <p:sp>
        <p:nvSpPr>
          <p:cNvPr id="4096" name="Line Callout 1 4095"/>
          <p:cNvSpPr/>
          <p:nvPr/>
        </p:nvSpPr>
        <p:spPr bwMode="auto">
          <a:xfrm>
            <a:off x="2189102" y="3284057"/>
            <a:ext cx="1132898" cy="390925"/>
          </a:xfrm>
          <a:prstGeom prst="borderCallout1">
            <a:avLst>
              <a:gd name="adj1" fmla="val 100847"/>
              <a:gd name="adj2" fmla="val 50000"/>
              <a:gd name="adj3" fmla="val 262869"/>
              <a:gd name="adj4" fmla="val 164468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EFRC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099" name="Straight Connector 4098"/>
          <p:cNvCxnSpPr>
            <a:stCxn id="4096" idx="1"/>
          </p:cNvCxnSpPr>
          <p:nvPr/>
        </p:nvCxnSpPr>
        <p:spPr bwMode="auto">
          <a:xfrm>
            <a:off x="2755551" y="3674984"/>
            <a:ext cx="914400" cy="914401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1" name="Straight Connector 4100"/>
          <p:cNvCxnSpPr/>
          <p:nvPr/>
        </p:nvCxnSpPr>
        <p:spPr bwMode="auto">
          <a:xfrm flipH="1">
            <a:off x="2067007" y="3742518"/>
            <a:ext cx="534527" cy="124355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3052295" y="3674983"/>
            <a:ext cx="1287887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7982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2" y="349251"/>
            <a:ext cx="7656971" cy="457200"/>
          </a:xfrm>
        </p:spPr>
        <p:txBody>
          <a:bodyPr/>
          <a:lstStyle/>
          <a:p>
            <a:r>
              <a:rPr lang="en-US" noProof="0" dirty="0" smtClean="0"/>
              <a:t>Introduction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573213"/>
            <a:ext cx="3952875" cy="46482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i="1" noProof="0" dirty="0" smtClean="0"/>
              <a:t>We invest ~ k€ 200/a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i="1" dirty="0"/>
              <a:t>To strengthen reciprocating compressor technology in comparison with other compression </a:t>
            </a:r>
            <a:r>
              <a:rPr lang="en-US" i="1" dirty="0" smtClean="0"/>
              <a:t>technologies.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i="1" dirty="0" smtClean="0"/>
              <a:t>For the improvement of reciprocating compressors and their components in order to give long term competitive advantages to OEM’s as well as to users. </a:t>
            </a:r>
            <a:endParaRPr lang="en-US" i="1" noProof="0" dirty="0" smtClean="0"/>
          </a:p>
          <a:p>
            <a:pPr lvl="1" eaLnBrk="1" hangingPunct="1">
              <a:buFont typeface="Arial" pitchFamily="34" charset="0"/>
              <a:buChar char="•"/>
            </a:pPr>
            <a:r>
              <a:rPr lang="en-US" i="1" noProof="0" dirty="0" smtClean="0"/>
              <a:t>To pool know-how from users and suppliers </a:t>
            </a:r>
            <a:r>
              <a:rPr lang="en-US" i="1" dirty="0"/>
              <a:t>to </a:t>
            </a:r>
            <a:r>
              <a:rPr lang="en-US" i="1" dirty="0" smtClean="0"/>
              <a:t>establish Europe as reciprocating compressor “hot-spot”.</a:t>
            </a:r>
            <a:endParaRPr lang="en-US" i="1" noProof="0" dirty="0" smtClean="0"/>
          </a:p>
          <a:p>
            <a:endParaRPr lang="en-US" noProof="0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1853914"/>
            <a:ext cx="4575368" cy="277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12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41300" y="349251"/>
            <a:ext cx="7627692" cy="457200"/>
          </a:xfrm>
        </p:spPr>
        <p:txBody>
          <a:bodyPr/>
          <a:lstStyle/>
          <a:p>
            <a:r>
              <a:rPr lang="en-US" noProof="0" dirty="0" smtClean="0"/>
              <a:t>How it works</a:t>
            </a:r>
            <a:endParaRPr lang="en-US" noProof="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noProof="0" dirty="0" smtClean="0"/>
              <a:t>EFRC members can join the R&amp;D Working Group</a:t>
            </a:r>
          </a:p>
          <a:p>
            <a:pPr marL="0" indent="0">
              <a:defRPr/>
            </a:pPr>
            <a:r>
              <a:rPr lang="en-US" noProof="0" dirty="0" smtClean="0"/>
              <a:t>Annual budget funded by participating members</a:t>
            </a:r>
          </a:p>
          <a:p>
            <a:pPr marL="0" indent="0">
              <a:defRPr/>
            </a:pPr>
            <a:endParaRPr lang="en-US" noProof="0" dirty="0" smtClean="0"/>
          </a:p>
          <a:p>
            <a:pPr marL="0" indent="0">
              <a:defRPr/>
            </a:pPr>
            <a:r>
              <a:rPr lang="en-US" noProof="0" dirty="0" smtClean="0"/>
              <a:t>Two meetings per year (hosted by one of the members):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noProof="0" dirty="0" smtClean="0"/>
              <a:t>Status of ongoing projects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noProof="0" dirty="0" smtClean="0"/>
              <a:t>Selection of ideas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noProof="0" dirty="0" smtClean="0"/>
              <a:t>New project proposals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noProof="0" dirty="0" smtClean="0"/>
              <a:t>Selection and approval of projects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noProof="0" dirty="0" smtClean="0"/>
              <a:t>Financial status and membership fees</a:t>
            </a:r>
          </a:p>
          <a:p>
            <a:pPr>
              <a:buFont typeface="Arial" pitchFamily="34" charset="0"/>
              <a:buChar char="•"/>
              <a:defRPr/>
            </a:pPr>
            <a:endParaRPr lang="en-US" noProof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noProof="0" dirty="0" smtClean="0"/>
              <a:t>Results are owned by EFRC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noProof="0" dirty="0" smtClean="0"/>
              <a:t>Results are disclosed to Working Group members only</a:t>
            </a:r>
            <a:endParaRPr lang="en-US" noProof="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How it works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smtClean="0"/>
              <a:t>Interested in joining the Working Group?</a:t>
            </a:r>
          </a:p>
          <a:p>
            <a:endParaRPr lang="en-US" noProof="0" dirty="0" smtClean="0"/>
          </a:p>
          <a:p>
            <a:pPr lvl="0">
              <a:buFont typeface="Arial" pitchFamily="34" charset="0"/>
              <a:buChar char="•"/>
              <a:defRPr/>
            </a:pPr>
            <a:r>
              <a:rPr lang="en-US" noProof="0" dirty="0" smtClean="0"/>
              <a:t>Join the EFRC (fill in “Application for Membership” on EFRC website </a:t>
            </a:r>
            <a:r>
              <a:rPr lang="en-US" noProof="0" dirty="0" smtClean="0">
                <a:hlinkClick r:id="rId2"/>
              </a:rPr>
              <a:t>www.recip.org</a:t>
            </a:r>
            <a:r>
              <a:rPr lang="en-US" noProof="0" dirty="0" smtClean="0"/>
              <a:t>.</a:t>
            </a:r>
          </a:p>
          <a:p>
            <a:pPr lvl="0">
              <a:buFont typeface="Arial" pitchFamily="34" charset="0"/>
              <a:buChar char="•"/>
              <a:defRPr/>
            </a:pPr>
            <a:r>
              <a:rPr lang="en-US" noProof="0" dirty="0" smtClean="0"/>
              <a:t>Contact the Chairman of the Working Group R&amp;D to get an invitation for the next meeting.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noProof="0" dirty="0" smtClean="0"/>
              <a:t>Decide upon your company’s financial contribution to the Working Group R&amp;D (from </a:t>
            </a:r>
            <a:r>
              <a:rPr lang="en-US" noProof="0" dirty="0" smtClean="0"/>
              <a:t>€ 1’000.- to € 20’000.- depending on company size and purpose</a:t>
            </a:r>
            <a:r>
              <a:rPr lang="en-US" noProof="0" dirty="0" smtClean="0"/>
              <a:t>)</a:t>
            </a:r>
          </a:p>
          <a:p>
            <a:pPr lvl="0">
              <a:buFont typeface="Arial" pitchFamily="34" charset="0"/>
              <a:buChar char="•"/>
              <a:defRPr/>
            </a:pPr>
            <a:r>
              <a:rPr lang="en-US" noProof="0" dirty="0" smtClean="0"/>
              <a:t>During the meeting members vote upon acceptance of new members to the Working Group R&amp;D which is also dependent on the financial contribution.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05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265950" y="1633592"/>
            <a:ext cx="7772400" cy="3406294"/>
          </a:xfrm>
        </p:spPr>
        <p:txBody>
          <a:bodyPr/>
          <a:lstStyle/>
          <a:p>
            <a:pPr algn="ctr"/>
            <a:r>
              <a:rPr lang="en-US" noProof="0" dirty="0" smtClean="0"/>
              <a:t>Join the R&amp;D Working Group and help to lead the reciprocating compressor industry in a successful future…</a:t>
            </a:r>
          </a:p>
          <a:p>
            <a:pPr algn="ctr"/>
            <a:r>
              <a:rPr lang="en-US" sz="9600" noProof="0" dirty="0" smtClean="0"/>
              <a:t>?</a:t>
            </a:r>
            <a:endParaRPr lang="en-US" sz="9600" noProof="0" dirty="0"/>
          </a:p>
        </p:txBody>
      </p:sp>
    </p:spTree>
    <p:extLst>
      <p:ext uri="{BB962C8B-B14F-4D97-AF65-F5344CB8AC3E}">
        <p14:creationId xmlns:p14="http://schemas.microsoft.com/office/powerpoint/2010/main" val="110837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~133024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66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ADB8FF"/>
      </a:accent5>
      <a:accent6>
        <a:srgbClr val="2D2DB9"/>
      </a:accent6>
      <a:hlink>
        <a:srgbClr val="CCCCFF"/>
      </a:hlink>
      <a:folHlink>
        <a:srgbClr val="000066"/>
      </a:folHlink>
    </a:clrScheme>
    <a:fontScheme name="~1330241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~133024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33024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133024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33024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33024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33024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133024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~1330241</Template>
  <TotalTime>0</TotalTime>
  <Words>327</Words>
  <Application>Microsoft Office PowerPoint</Application>
  <PresentationFormat>Bildschirmpräsentation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~1330241</vt:lpstr>
      <vt:lpstr>Joint Research in the EFRC  </vt:lpstr>
      <vt:lpstr>Introduction EFRC  - Objectives</vt:lpstr>
      <vt:lpstr>Introduction</vt:lpstr>
      <vt:lpstr>Introduction</vt:lpstr>
      <vt:lpstr>How it works</vt:lpstr>
      <vt:lpstr>How it works</vt:lpstr>
      <vt:lpstr>PowerPoint-Präsentation</vt:lpstr>
    </vt:vector>
  </TitlesOfParts>
  <Company>HOERBIGER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EFRC Working Group R&amp;D overview</dc:title>
  <dc:creator>P.N. Duineveld</dc:creator>
  <cp:keywords>EFRC;R&amp;D;Joint research;Working Group</cp:keywords>
  <cp:lastModifiedBy>Luzi Valaer</cp:lastModifiedBy>
  <cp:revision>100</cp:revision>
  <cp:lastPrinted>2011-12-20T09:13:25Z</cp:lastPrinted>
  <dcterms:created xsi:type="dcterms:W3CDTF">2011-02-25T13:10:29Z</dcterms:created>
  <dcterms:modified xsi:type="dcterms:W3CDTF">2016-09-14T09:23:56Z</dcterms:modified>
</cp:coreProperties>
</file>